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2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9144000" cy="5143500" type="screen16x9"/>
  <p:notesSz cx="6858000" cy="9144000"/>
  <p:embeddedFontLst>
    <p:embeddedFont>
      <p:font typeface="Montserrat" panose="020B0604020202020204" charset="-52"/>
      <p:regular r:id="rId18"/>
      <p:bold r:id="rId19"/>
      <p:italic r:id="rId20"/>
      <p:boldItalic r:id="rId21"/>
    </p:embeddedFont>
    <p:embeddedFont>
      <p:font typeface="Lato" panose="020B0604020202020204" charset="0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5" d="100"/>
          <a:sy n="145" d="100"/>
        </p:scale>
        <p:origin x="624" y="12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87943577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f87997393_0_7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1f87997393_0_7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51670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af8b5329a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af8b5329a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0856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ae6a7bf7c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ae6a7bf7c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83256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be532b2f94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be532b2f94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99755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ae6a7bf7c4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ae6a7bf7c4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50539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be532b2f94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be532b2f94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0690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1f87997393_0_15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1f87997393_0_15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07934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f87997393_0_8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1f87997393_0_8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78191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1f87997393_0_8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1f87997393_0_8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33913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1f87997393_0_1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1f87997393_0_11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20613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ae6a7bf7c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ae6a7bf7c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65682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ae6a7bf7c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ae6a7bf7c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22610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ae6a7bf7c4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ae6a7bf7c4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937644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be532b2f94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be532b2f94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82718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bad46e271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bad46e271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78566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name="adj" fmla="val 0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name="adj" fmla="val 58774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" name="Google Shape;125;p11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7" name="Google Shape;12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C">
  <p:cSld name="SECTION_HEADER_1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1" name="Google Shape;131;p1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32" name="Google Shape;132;p1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1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1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1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1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1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1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1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1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1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1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0" name="Google Shape;150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51" name="Google Shape;151;p13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1">
  <p:cSld name="TITLE_AND_BODY_2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4"/>
          <p:cNvSpPr txBox="1">
            <a:spLocks noGrp="1"/>
          </p:cNvSpPr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54" name="Google Shape;154;p14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14"/>
          <p:cNvSpPr txBox="1">
            <a:spLocks noGrp="1"/>
          </p:cNvSpPr>
          <p:nvPr>
            <p:ph type="body" idx="1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56" name="Google Shape;156;p14">
            <a:hlinkClick r:id="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14">
            <a:hlinkClick r:id="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14">
            <a:hlinkClick r:id="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14">
            <a:hlinkClick r:id="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0" name="Google Shape;160;p1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1" name="Google Shape;161;p1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1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3" name="Google Shape;163;p14"/>
          <p:cNvSpPr txBox="1">
            <a:spLocks noGrp="1"/>
          </p:cNvSpPr>
          <p:nvPr>
            <p:ph type="title" idx="2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64" name="Google Shape;164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2">
  <p:cSld name="TITLE_AND_BODY_2_1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5"/>
          <p:cNvSpPr txBox="1">
            <a:spLocks noGrp="1"/>
          </p:cNvSpPr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67" name="Google Shape;167;p15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15">
            <a:hlinkClick r:id="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15">
            <a:hlinkClick r:id="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15">
            <a:hlinkClick r:id="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15">
            <a:hlinkClick r:id="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2" name="Google Shape;172;p1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73" name="Google Shape;173;p1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1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5" name="Google Shape;175;p15"/>
          <p:cNvSpPr txBox="1">
            <a:spLocks noGrp="1"/>
          </p:cNvSpPr>
          <p:nvPr>
            <p:ph type="title" idx="2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76" name="Google Shape;176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77" name="Google Shape;177;p15"/>
          <p:cNvSpPr txBox="1">
            <a:spLocks noGrp="1"/>
          </p:cNvSpPr>
          <p:nvPr>
            <p:ph type="body" idx="1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" name="Google Shape;39;p3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6" name="Google Shape;46;p4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" name="Google Shape;60;p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1" name="Google Shape;61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7" name="Google Shape;67;p7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8" name="Google Shape;6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" name="Google Shape;89;p8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9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6" name="Google Shape;96;p9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97" name="Google Shape;97;p9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10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4" name="Google Shape;10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transition spd="med">
    <p:push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6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HomeWork Bot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33"/>
          </a:p>
        </p:txBody>
      </p:sp>
      <p:sp>
        <p:nvSpPr>
          <p:cNvPr id="183" name="Google Shape;183;p16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619296" cy="77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indent="0"/>
            <a:r>
              <a:rPr lang="ru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Подготовили: </a:t>
            </a:r>
            <a:r>
              <a:rPr lang="ru-RU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Галеев </a:t>
            </a:r>
            <a:r>
              <a:rPr lang="ru-RU" dirty="0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Т.М. </a:t>
            </a:r>
            <a:r>
              <a:rPr lang="ru" dirty="0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Сорокин </a:t>
            </a:r>
            <a:r>
              <a:rPr lang="ru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М.А</a:t>
            </a:r>
            <a:r>
              <a:rPr lang="ru" dirty="0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. МБОУ </a:t>
            </a:r>
            <a:r>
              <a:rPr lang="ru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“ИТ-Лицей №24”, г. Ижевск</a:t>
            </a:r>
            <a:endParaRPr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FFF"/>
              </a:solidFill>
            </a:endParaRPr>
          </a:p>
        </p:txBody>
      </p:sp>
      <p:sp>
        <p:nvSpPr>
          <p:cNvPr id="184" name="Google Shape;184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1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Анализ рынка</a:t>
            </a:r>
            <a:endParaRPr/>
          </a:p>
        </p:txBody>
      </p:sp>
      <p:sp>
        <p:nvSpPr>
          <p:cNvPr id="276" name="Google Shape;276;p25"/>
          <p:cNvSpPr txBox="1">
            <a:spLocks noGrp="1"/>
          </p:cNvSpPr>
          <p:nvPr>
            <p:ph type="title" idx="4294967295"/>
          </p:nvPr>
        </p:nvSpPr>
        <p:spPr>
          <a:xfrm>
            <a:off x="255600" y="1446450"/>
            <a:ext cx="3430500" cy="344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/>
              <a:t>Уже существует бот с похожим функционалом, как и у нас, но у него есть несколько недостатков:</a:t>
            </a:r>
            <a:endParaRPr sz="1600"/>
          </a:p>
          <a:p>
            <a:pPr marL="457200" lvl="0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AutoNum type="arabicPeriod"/>
            </a:pPr>
            <a:r>
              <a:rPr lang="ru" sz="1600"/>
              <a:t>Бот привязан к официальному эл. дневнику только некоторых городов</a:t>
            </a:r>
            <a:endParaRPr sz="1600"/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ru" sz="1600"/>
              <a:t>К сожалению, не все учителя записывают ДЗ в эл.дневник</a:t>
            </a:r>
            <a:endParaRPr sz="1600"/>
          </a:p>
        </p:txBody>
      </p:sp>
      <p:pic>
        <p:nvPicPr>
          <p:cNvPr id="277" name="Google Shape;27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86100" y="1492925"/>
            <a:ext cx="5266825" cy="2756100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10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2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Монетизация</a:t>
            </a:r>
            <a:endParaRPr/>
          </a:p>
        </p:txBody>
      </p:sp>
      <p:pic>
        <p:nvPicPr>
          <p:cNvPr id="284" name="Google Shape;28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1525" y="3678100"/>
            <a:ext cx="1770188" cy="118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23201" y="3678100"/>
            <a:ext cx="2097602" cy="11801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6" name="Google Shape;286;p26"/>
          <p:cNvCxnSpPr>
            <a:endCxn id="287" idx="0"/>
          </p:cNvCxnSpPr>
          <p:nvPr/>
        </p:nvCxnSpPr>
        <p:spPr>
          <a:xfrm>
            <a:off x="3903601" y="979350"/>
            <a:ext cx="668400" cy="5997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88" name="Google Shape;288;p26"/>
          <p:cNvCxnSpPr>
            <a:endCxn id="284" idx="0"/>
          </p:cNvCxnSpPr>
          <p:nvPr/>
        </p:nvCxnSpPr>
        <p:spPr>
          <a:xfrm flipH="1">
            <a:off x="1736619" y="2858200"/>
            <a:ext cx="1970700" cy="8199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89" name="Google Shape;289;p26"/>
          <p:cNvCxnSpPr>
            <a:stCxn id="287" idx="2"/>
            <a:endCxn id="285" idx="0"/>
          </p:cNvCxnSpPr>
          <p:nvPr/>
        </p:nvCxnSpPr>
        <p:spPr>
          <a:xfrm>
            <a:off x="4572001" y="2882202"/>
            <a:ext cx="0" cy="7959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90" name="Google Shape;290;p26"/>
          <p:cNvCxnSpPr>
            <a:endCxn id="291" idx="0"/>
          </p:cNvCxnSpPr>
          <p:nvPr/>
        </p:nvCxnSpPr>
        <p:spPr>
          <a:xfrm>
            <a:off x="5440463" y="2858200"/>
            <a:ext cx="2043900" cy="8199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stealth" w="med" len="med"/>
          </a:ln>
        </p:spPr>
      </p:cxnSp>
      <p:pic>
        <p:nvPicPr>
          <p:cNvPr id="291" name="Google Shape;291;p26"/>
          <p:cNvPicPr preferRelativeResize="0"/>
          <p:nvPr/>
        </p:nvPicPr>
        <p:blipFill rotWithShape="1">
          <a:blip r:embed="rId5">
            <a:alphaModFix/>
          </a:blip>
          <a:srcRect l="9343" r="8621"/>
          <a:stretch/>
        </p:blipFill>
        <p:spPr>
          <a:xfrm>
            <a:off x="6578275" y="3678100"/>
            <a:ext cx="1812175" cy="118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03237" y="1579050"/>
            <a:ext cx="1737528" cy="1303152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26"/>
          <p:cNvSpPr txBox="1">
            <a:spLocks noGrp="1"/>
          </p:cNvSpPr>
          <p:nvPr>
            <p:ph type="title"/>
          </p:nvPr>
        </p:nvSpPr>
        <p:spPr>
          <a:xfrm>
            <a:off x="6763925" y="1697075"/>
            <a:ext cx="1737600" cy="1067100"/>
          </a:xfrm>
          <a:prstGeom prst="rect">
            <a:avLst/>
          </a:prstGeom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Платная подписка</a:t>
            </a:r>
            <a:endParaRPr/>
          </a:p>
        </p:txBody>
      </p:sp>
      <p:cxnSp>
        <p:nvCxnSpPr>
          <p:cNvPr id="293" name="Google Shape;293;p26"/>
          <p:cNvCxnSpPr>
            <a:stCxn id="287" idx="3"/>
            <a:endCxn id="292" idx="1"/>
          </p:cNvCxnSpPr>
          <p:nvPr/>
        </p:nvCxnSpPr>
        <p:spPr>
          <a:xfrm>
            <a:off x="5440765" y="2230626"/>
            <a:ext cx="13233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94" name="Google Shape;294;p26"/>
          <p:cNvSpPr/>
          <p:nvPr/>
        </p:nvSpPr>
        <p:spPr>
          <a:xfrm>
            <a:off x="5690325" y="1896425"/>
            <a:ext cx="668400" cy="668400"/>
          </a:xfrm>
          <a:prstGeom prst="mathMultiply">
            <a:avLst>
              <a:gd name="adj1" fmla="val 4372"/>
            </a:avLst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295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11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27"/>
          <p:cNvSpPr/>
          <p:nvPr/>
        </p:nvSpPr>
        <p:spPr>
          <a:xfrm rot="10800000">
            <a:off x="4997100" y="6375"/>
            <a:ext cx="4146900" cy="4331700"/>
          </a:xfrm>
          <a:prstGeom prst="snip1Rect">
            <a:avLst>
              <a:gd name="adj" fmla="val 15246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" name="Google Shape;301;p2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Стек технологий</a:t>
            </a:r>
            <a:endParaRPr/>
          </a:p>
        </p:txBody>
      </p:sp>
      <p:pic>
        <p:nvPicPr>
          <p:cNvPr id="302" name="Google Shape;30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1125" y="-1"/>
            <a:ext cx="1498526" cy="1494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65406" y="35804"/>
            <a:ext cx="1355723" cy="142274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27"/>
          <p:cNvPicPr preferRelativeResize="0"/>
          <p:nvPr/>
        </p:nvPicPr>
        <p:blipFill rotWithShape="1">
          <a:blip r:embed="rId5">
            <a:alphaModFix/>
          </a:blip>
          <a:srcRect l="25516" t="23756" r="27431" b="22761"/>
          <a:stretch/>
        </p:blipFill>
        <p:spPr>
          <a:xfrm>
            <a:off x="5022150" y="139425"/>
            <a:ext cx="1264075" cy="1422751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27"/>
          <p:cNvSpPr txBox="1"/>
          <p:nvPr/>
        </p:nvSpPr>
        <p:spPr>
          <a:xfrm>
            <a:off x="1143275" y="898250"/>
            <a:ext cx="4162200" cy="416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Язык программирования: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</a:pPr>
            <a:r>
              <a:rPr lang="ru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Python 3.8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Платформа и интерфейс: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</a:pPr>
            <a:r>
              <a:rPr lang="ru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VK и его API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Система контроля и хранения версий: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</a:pPr>
            <a:r>
              <a:rPr lang="ru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Git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</a:pPr>
            <a:r>
              <a:rPr lang="ru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GitHub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Хранение данных: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</a:pPr>
            <a:r>
              <a:rPr lang="ru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СУРБД MySQL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</a:pPr>
            <a:r>
              <a:rPr lang="ru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JSON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IDE: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</a:pPr>
            <a:r>
              <a:rPr lang="ru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JetBrains PyCharm Professional Edition 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06" name="Google Shape;306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28388" y="1562163"/>
            <a:ext cx="1231075" cy="1231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27"/>
          <p:cNvPicPr preferRelativeResize="0"/>
          <p:nvPr/>
        </p:nvPicPr>
        <p:blipFill rotWithShape="1">
          <a:blip r:embed="rId7">
            <a:alphaModFix/>
          </a:blip>
          <a:srcRect l="2090" t="23409" r="-2090" b="23409"/>
          <a:stretch/>
        </p:blipFill>
        <p:spPr>
          <a:xfrm>
            <a:off x="5550325" y="2964962"/>
            <a:ext cx="1847925" cy="98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2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959450" y="1458550"/>
            <a:ext cx="1376950" cy="135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2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699700" y="3033525"/>
            <a:ext cx="914100" cy="914100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12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2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6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Наша команда</a:t>
            </a:r>
            <a:endParaRPr/>
          </a:p>
        </p:txBody>
      </p:sp>
      <p:sp>
        <p:nvSpPr>
          <p:cNvPr id="316" name="Google Shape;316;p28"/>
          <p:cNvSpPr txBox="1">
            <a:spLocks noGrp="1"/>
          </p:cNvSpPr>
          <p:nvPr>
            <p:ph type="title" idx="4294967295"/>
          </p:nvPr>
        </p:nvSpPr>
        <p:spPr>
          <a:xfrm>
            <a:off x="203075" y="1685000"/>
            <a:ext cx="1980900" cy="38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ru" sz="2144"/>
              <a:t>Тимур Галеев</a:t>
            </a:r>
            <a:r>
              <a:rPr lang="ru" sz="1700"/>
              <a:t/>
            </a:r>
            <a:br>
              <a:rPr lang="ru" sz="1700"/>
            </a:br>
            <a:r>
              <a:rPr lang="ru" sz="1700"/>
              <a:t/>
            </a:r>
            <a:br>
              <a:rPr lang="ru" sz="1700"/>
            </a:br>
            <a:endParaRPr sz="1700"/>
          </a:p>
        </p:txBody>
      </p:sp>
      <p:sp>
        <p:nvSpPr>
          <p:cNvPr id="317" name="Google Shape;317;p28"/>
          <p:cNvSpPr txBox="1">
            <a:spLocks noGrp="1"/>
          </p:cNvSpPr>
          <p:nvPr>
            <p:ph type="title" idx="4294967295"/>
          </p:nvPr>
        </p:nvSpPr>
        <p:spPr>
          <a:xfrm>
            <a:off x="6534425" y="1665950"/>
            <a:ext cx="2364900" cy="42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990"/>
              <a:buNone/>
            </a:pPr>
            <a:r>
              <a:rPr lang="ru" sz="1865"/>
              <a:t>Михаил Сорокин</a:t>
            </a:r>
            <a:r>
              <a:rPr lang="ru" sz="1729"/>
              <a:t> </a:t>
            </a:r>
            <a:endParaRPr sz="1729"/>
          </a:p>
        </p:txBody>
      </p:sp>
      <p:sp>
        <p:nvSpPr>
          <p:cNvPr id="318" name="Google Shape;318;p28"/>
          <p:cNvSpPr txBox="1"/>
          <p:nvPr/>
        </p:nvSpPr>
        <p:spPr>
          <a:xfrm>
            <a:off x="52175" y="2128125"/>
            <a:ext cx="2282700" cy="20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Char char="●"/>
            </a:pPr>
            <a:r>
              <a:rPr lang="ru"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программист</a:t>
            </a:r>
            <a:br>
              <a:rPr lang="ru"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sz="17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Char char="●"/>
            </a:pPr>
            <a:r>
              <a:rPr lang="ru"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админ группы ВКонтакте</a:t>
            </a:r>
            <a:br>
              <a:rPr lang="ru"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sz="17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Char char="●"/>
            </a:pPr>
            <a:r>
              <a:rPr lang="ru"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технический специалист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9" name="Google Shape;319;p28"/>
          <p:cNvSpPr txBox="1"/>
          <p:nvPr/>
        </p:nvSpPr>
        <p:spPr>
          <a:xfrm>
            <a:off x="6311125" y="2111000"/>
            <a:ext cx="2999400" cy="22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Char char="●"/>
            </a:pPr>
            <a:r>
              <a:rPr lang="ru"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программист</a:t>
            </a:r>
            <a:br>
              <a:rPr lang="ru"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sz="17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Char char="●"/>
            </a:pPr>
            <a:r>
              <a:rPr lang="ru"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куратор тестеров проекта</a:t>
            </a:r>
            <a:br>
              <a:rPr lang="ru"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sz="17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Char char="●"/>
            </a:pPr>
            <a:r>
              <a:rPr lang="ru"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специалист по связям с общественностью</a:t>
            </a:r>
            <a:endParaRPr sz="17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0" name="Google Shape;320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13</a:t>
            </a:fld>
            <a:endParaRPr/>
          </a:p>
        </p:txBody>
      </p:sp>
      <p:pic>
        <p:nvPicPr>
          <p:cNvPr id="321" name="Google Shape;321;p28"/>
          <p:cNvPicPr preferRelativeResize="0"/>
          <p:nvPr/>
        </p:nvPicPr>
        <p:blipFill rotWithShape="1">
          <a:blip r:embed="rId3">
            <a:alphaModFix/>
          </a:blip>
          <a:srcRect l="30550" r="5037"/>
          <a:stretch/>
        </p:blipFill>
        <p:spPr>
          <a:xfrm>
            <a:off x="2551475" y="1374549"/>
            <a:ext cx="3689248" cy="3288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9"/>
          <p:cNvSpPr txBox="1">
            <a:spLocks noGrp="1"/>
          </p:cNvSpPr>
          <p:nvPr>
            <p:ph type="title"/>
          </p:nvPr>
        </p:nvSpPr>
        <p:spPr>
          <a:xfrm>
            <a:off x="1910550" y="354225"/>
            <a:ext cx="58128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Перспектива расширения проекта</a:t>
            </a:r>
            <a:endParaRPr/>
          </a:p>
        </p:txBody>
      </p:sp>
      <p:pic>
        <p:nvPicPr>
          <p:cNvPr id="327" name="Google Shape;32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30675" y="1268325"/>
            <a:ext cx="3372546" cy="3530849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14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30"/>
          <p:cNvSpPr txBox="1">
            <a:spLocks noGrp="1"/>
          </p:cNvSpPr>
          <p:nvPr>
            <p:ph type="title"/>
          </p:nvPr>
        </p:nvSpPr>
        <p:spPr>
          <a:xfrm>
            <a:off x="339600" y="2237350"/>
            <a:ext cx="3489300" cy="48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Спасибо за внимание!</a:t>
            </a:r>
            <a:endParaRPr/>
          </a:p>
        </p:txBody>
      </p:sp>
      <p:grpSp>
        <p:nvGrpSpPr>
          <p:cNvPr id="334" name="Google Shape;334;p30"/>
          <p:cNvGrpSpPr/>
          <p:nvPr/>
        </p:nvGrpSpPr>
        <p:grpSpPr>
          <a:xfrm>
            <a:off x="4066820" y="1553491"/>
            <a:ext cx="3159984" cy="2439109"/>
            <a:chOff x="3553042" y="1657806"/>
            <a:chExt cx="3461100" cy="2671532"/>
          </a:xfrm>
        </p:grpSpPr>
        <p:sp>
          <p:nvSpPr>
            <p:cNvPr id="335" name="Google Shape;335;p30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name="adj" fmla="val 25000"/>
              </a:avLst>
            </a:pr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30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name="adj" fmla="val 96745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30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name="adj" fmla="val 98558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30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30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name="adj" fmla="val 50000"/>
              </a:avLst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30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30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name="adj" fmla="val 1882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30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name="adj" fmla="val 1764"/>
              </a:avLst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43" name="Google Shape;343;p30" descr="offset_comp_342327_edited.jpg"/>
          <p:cNvPicPr preferRelativeResize="0"/>
          <p:nvPr/>
        </p:nvPicPr>
        <p:blipFill rotWithShape="1">
          <a:blip r:embed="rId3">
            <a:alphaModFix/>
          </a:blip>
          <a:srcRect l="45356" t="50734" r="19582" b="26215"/>
          <a:stretch/>
        </p:blipFill>
        <p:spPr>
          <a:xfrm>
            <a:off x="4115130" y="1605638"/>
            <a:ext cx="3063300" cy="1745700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30"/>
          <p:cNvSpPr/>
          <p:nvPr/>
        </p:nvSpPr>
        <p:spPr>
          <a:xfrm flipH="1">
            <a:off x="4114917" y="1606596"/>
            <a:ext cx="3063300" cy="17433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5" name="Google Shape;345;p30"/>
          <p:cNvGrpSpPr/>
          <p:nvPr/>
        </p:nvGrpSpPr>
        <p:grpSpPr>
          <a:xfrm>
            <a:off x="6762480" y="2546254"/>
            <a:ext cx="1024386" cy="1522884"/>
            <a:chOff x="6505573" y="2745170"/>
            <a:chExt cx="1122000" cy="1668000"/>
          </a:xfrm>
        </p:grpSpPr>
        <p:sp>
          <p:nvSpPr>
            <p:cNvPr id="346" name="Google Shape;346;p30"/>
            <p:cNvSpPr/>
            <p:nvPr/>
          </p:nvSpPr>
          <p:spPr>
            <a:xfrm>
              <a:off x="6517841" y="2745170"/>
              <a:ext cx="1109700" cy="1668000"/>
            </a:xfrm>
            <a:prstGeom prst="roundRect">
              <a:avLst>
                <a:gd name="adj" fmla="val 5402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dist="38100" dir="8100000" sx="107000" sy="107000" algn="tr" rotWithShape="0">
                <a:srgbClr val="000000">
                  <a:alpha val="498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30"/>
            <p:cNvSpPr/>
            <p:nvPr/>
          </p:nvSpPr>
          <p:spPr>
            <a:xfrm rot="-5400000">
              <a:off x="6238873" y="3024453"/>
              <a:ext cx="1655400" cy="1122000"/>
            </a:xfrm>
            <a:prstGeom prst="roundRect">
              <a:avLst>
                <a:gd name="adj" fmla="val 4551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30"/>
            <p:cNvSpPr/>
            <p:nvPr/>
          </p:nvSpPr>
          <p:spPr>
            <a:xfrm rot="-5400000">
              <a:off x="6238873" y="3012061"/>
              <a:ext cx="1655400" cy="1122000"/>
            </a:xfrm>
            <a:prstGeom prst="roundRect">
              <a:avLst>
                <a:gd name="adj" fmla="val 4551"/>
              </a:avLst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30"/>
            <p:cNvSpPr/>
            <p:nvPr/>
          </p:nvSpPr>
          <p:spPr>
            <a:xfrm>
              <a:off x="6954127" y="4329594"/>
              <a:ext cx="224700" cy="315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50" name="Google Shape;350;p30" descr="offset_comp_342327_edited.jpg"/>
          <p:cNvPicPr preferRelativeResize="0"/>
          <p:nvPr/>
        </p:nvPicPr>
        <p:blipFill rotWithShape="1">
          <a:blip r:embed="rId3">
            <a:alphaModFix/>
          </a:blip>
          <a:srcRect l="53168" t="53058" r="26238" b="16020"/>
          <a:stretch/>
        </p:blipFill>
        <p:spPr>
          <a:xfrm>
            <a:off x="6762097" y="2613771"/>
            <a:ext cx="1024200" cy="13332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1" name="Google Shape;351;p30"/>
          <p:cNvGrpSpPr/>
          <p:nvPr/>
        </p:nvGrpSpPr>
        <p:grpSpPr>
          <a:xfrm>
            <a:off x="6405845" y="3121897"/>
            <a:ext cx="520684" cy="1036470"/>
            <a:chOff x="9543736" y="4486132"/>
            <a:chExt cx="570300" cy="1135235"/>
          </a:xfrm>
        </p:grpSpPr>
        <p:sp>
          <p:nvSpPr>
            <p:cNvPr id="352" name="Google Shape;352;p30"/>
            <p:cNvSpPr/>
            <p:nvPr/>
          </p:nvSpPr>
          <p:spPr>
            <a:xfrm>
              <a:off x="9543736" y="4487212"/>
              <a:ext cx="570300" cy="1132800"/>
            </a:xfrm>
            <a:prstGeom prst="roundRect">
              <a:avLst>
                <a:gd name="adj" fmla="val 5402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dist="38100" dir="8100000" sx="107000" sy="107000" algn="tr" rotWithShape="0">
                <a:srgbClr val="000000">
                  <a:alpha val="498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30"/>
            <p:cNvSpPr/>
            <p:nvPr/>
          </p:nvSpPr>
          <p:spPr>
            <a:xfrm rot="-5400000">
              <a:off x="9265568" y="4772968"/>
              <a:ext cx="1126800" cy="570000"/>
            </a:xfrm>
            <a:prstGeom prst="roundRect">
              <a:avLst>
                <a:gd name="adj" fmla="val 4551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30"/>
            <p:cNvSpPr/>
            <p:nvPr/>
          </p:nvSpPr>
          <p:spPr>
            <a:xfrm rot="-5400000">
              <a:off x="9265568" y="4764532"/>
              <a:ext cx="1126800" cy="570000"/>
            </a:xfrm>
            <a:prstGeom prst="roundRect">
              <a:avLst>
                <a:gd name="adj" fmla="val 4551"/>
              </a:avLst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30"/>
            <p:cNvSpPr/>
            <p:nvPr/>
          </p:nvSpPr>
          <p:spPr>
            <a:xfrm>
              <a:off x="9736876" y="5519757"/>
              <a:ext cx="186300" cy="303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6" name="Google Shape;356;p30"/>
          <p:cNvGrpSpPr/>
          <p:nvPr/>
        </p:nvGrpSpPr>
        <p:grpSpPr>
          <a:xfrm>
            <a:off x="7564804" y="3443361"/>
            <a:ext cx="455496" cy="692277"/>
            <a:chOff x="7384375" y="3728000"/>
            <a:chExt cx="498900" cy="758244"/>
          </a:xfrm>
        </p:grpSpPr>
        <p:sp>
          <p:nvSpPr>
            <p:cNvPr id="357" name="Google Shape;357;p30"/>
            <p:cNvSpPr/>
            <p:nvPr/>
          </p:nvSpPr>
          <p:spPr>
            <a:xfrm rot="10800000">
              <a:off x="7475552" y="4233644"/>
              <a:ext cx="316500" cy="2526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30"/>
            <p:cNvSpPr/>
            <p:nvPr/>
          </p:nvSpPr>
          <p:spPr>
            <a:xfrm rot="5400000">
              <a:off x="7506587" y="4276887"/>
              <a:ext cx="140700" cy="201900"/>
            </a:xfrm>
            <a:prstGeom prst="triangle">
              <a:avLst>
                <a:gd name="adj" fmla="val 27359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30"/>
            <p:cNvSpPr/>
            <p:nvPr/>
          </p:nvSpPr>
          <p:spPr>
            <a:xfrm>
              <a:off x="7475548" y="3728000"/>
              <a:ext cx="316500" cy="2526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30"/>
            <p:cNvSpPr/>
            <p:nvPr/>
          </p:nvSpPr>
          <p:spPr>
            <a:xfrm>
              <a:off x="7384375" y="3860325"/>
              <a:ext cx="498900" cy="498900"/>
            </a:xfrm>
            <a:prstGeom prst="ellipse">
              <a:avLst/>
            </a:prstGeom>
            <a:solidFill>
              <a:srgbClr val="1B212C"/>
            </a:solidFill>
            <a:ln>
              <a:noFill/>
            </a:ln>
            <a:effectLst>
              <a:outerShdw blurRad="387350" dist="38100" dir="8100000" sx="107000" sy="107000" algn="tr" rotWithShape="0">
                <a:srgbClr val="000000">
                  <a:alpha val="498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61" name="Google Shape;361;p30" descr="offset_comp_342327_edited.jpg"/>
          <p:cNvPicPr preferRelativeResize="0"/>
          <p:nvPr/>
        </p:nvPicPr>
        <p:blipFill rotWithShape="1">
          <a:blip r:embed="rId3">
            <a:alphaModFix/>
          </a:blip>
          <a:srcRect l="41330" t="42211" r="47980" b="36733"/>
          <a:stretch/>
        </p:blipFill>
        <p:spPr>
          <a:xfrm>
            <a:off x="6405412" y="3121559"/>
            <a:ext cx="520500" cy="888900"/>
          </a:xfrm>
          <a:prstGeom prst="round2SameRect">
            <a:avLst>
              <a:gd name="adj1" fmla="val 4129"/>
              <a:gd name="adj2" fmla="val 0"/>
            </a:avLst>
          </a:prstGeom>
          <a:noFill/>
          <a:ln>
            <a:noFill/>
          </a:ln>
        </p:spPr>
      </p:pic>
      <p:sp>
        <p:nvSpPr>
          <p:cNvPr id="362" name="Google Shape;362;p30"/>
          <p:cNvSpPr/>
          <p:nvPr/>
        </p:nvSpPr>
        <p:spPr>
          <a:xfrm flipH="1">
            <a:off x="6762011" y="2613990"/>
            <a:ext cx="1024200" cy="13332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p30"/>
          <p:cNvSpPr/>
          <p:nvPr/>
        </p:nvSpPr>
        <p:spPr>
          <a:xfrm flipH="1">
            <a:off x="6405284" y="3142709"/>
            <a:ext cx="520500" cy="8679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4" name="Google Shape;364;p30"/>
          <p:cNvGrpSpPr/>
          <p:nvPr/>
        </p:nvGrpSpPr>
        <p:grpSpPr>
          <a:xfrm>
            <a:off x="7564836" y="3561758"/>
            <a:ext cx="478081" cy="462776"/>
            <a:chOff x="7384385" y="3857442"/>
            <a:chExt cx="523637" cy="506874"/>
          </a:xfrm>
        </p:grpSpPr>
        <p:sp>
          <p:nvSpPr>
            <p:cNvPr id="365" name="Google Shape;365;p30"/>
            <p:cNvSpPr/>
            <p:nvPr/>
          </p:nvSpPr>
          <p:spPr>
            <a:xfrm>
              <a:off x="7384385" y="3865416"/>
              <a:ext cx="498900" cy="498900"/>
            </a:xfrm>
            <a:prstGeom prst="ellipse">
              <a:avLst/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66" name="Google Shape;366;p30"/>
            <p:cNvGrpSpPr/>
            <p:nvPr/>
          </p:nvGrpSpPr>
          <p:grpSpPr>
            <a:xfrm>
              <a:off x="7384385" y="3857442"/>
              <a:ext cx="523637" cy="498900"/>
              <a:chOff x="7384385" y="3857442"/>
              <a:chExt cx="523637" cy="498900"/>
            </a:xfrm>
          </p:grpSpPr>
          <p:sp>
            <p:nvSpPr>
              <p:cNvPr id="367" name="Google Shape;367;p30"/>
              <p:cNvSpPr/>
              <p:nvPr/>
            </p:nvSpPr>
            <p:spPr>
              <a:xfrm>
                <a:off x="7384385" y="3857442"/>
                <a:ext cx="498900" cy="498900"/>
              </a:xfrm>
              <a:prstGeom prst="ellipse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" name="Google Shape;368;p30"/>
              <p:cNvSpPr/>
              <p:nvPr/>
            </p:nvSpPr>
            <p:spPr>
              <a:xfrm>
                <a:off x="7856422" y="4081138"/>
                <a:ext cx="51600" cy="51600"/>
              </a:xfrm>
              <a:prstGeom prst="flowChartDelay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369" name="Google Shape;369;p30" descr="offset_comp_342327_edited.jpg"/>
          <p:cNvPicPr preferRelativeResize="0"/>
          <p:nvPr/>
        </p:nvPicPr>
        <p:blipFill rotWithShape="1">
          <a:blip r:embed="rId3">
            <a:alphaModFix/>
          </a:blip>
          <a:srcRect l="48584" t="47335" r="37425" b="36557"/>
          <a:stretch/>
        </p:blipFill>
        <p:spPr>
          <a:xfrm>
            <a:off x="7591905" y="3590541"/>
            <a:ext cx="400500" cy="399300"/>
          </a:xfrm>
          <a:prstGeom prst="ellipse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grpSp>
        <p:nvGrpSpPr>
          <p:cNvPr id="370" name="Google Shape;370;p30"/>
          <p:cNvGrpSpPr/>
          <p:nvPr/>
        </p:nvGrpSpPr>
        <p:grpSpPr>
          <a:xfrm>
            <a:off x="8110843" y="3443361"/>
            <a:ext cx="435785" cy="692277"/>
            <a:chOff x="7982421" y="3727763"/>
            <a:chExt cx="477311" cy="758244"/>
          </a:xfrm>
        </p:grpSpPr>
        <p:sp>
          <p:nvSpPr>
            <p:cNvPr id="371" name="Google Shape;371;p30"/>
            <p:cNvSpPr/>
            <p:nvPr/>
          </p:nvSpPr>
          <p:spPr>
            <a:xfrm>
              <a:off x="8054507" y="3728825"/>
              <a:ext cx="316500" cy="756600"/>
            </a:xfrm>
            <a:prstGeom prst="roundRect">
              <a:avLst>
                <a:gd name="adj" fmla="val 15418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dist="38100" dir="8100000" sx="107000" sy="107000" algn="tr" rotWithShape="0">
                <a:srgbClr val="000000">
                  <a:alpha val="498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30"/>
            <p:cNvSpPr/>
            <p:nvPr/>
          </p:nvSpPr>
          <p:spPr>
            <a:xfrm rot="10800000">
              <a:off x="8054264" y="4233407"/>
              <a:ext cx="316500" cy="2526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30"/>
            <p:cNvSpPr/>
            <p:nvPr/>
          </p:nvSpPr>
          <p:spPr>
            <a:xfrm rot="5400000">
              <a:off x="8085300" y="4276650"/>
              <a:ext cx="140700" cy="201900"/>
            </a:xfrm>
            <a:prstGeom prst="triangle">
              <a:avLst>
                <a:gd name="adj" fmla="val 27359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30"/>
            <p:cNvSpPr/>
            <p:nvPr/>
          </p:nvSpPr>
          <p:spPr>
            <a:xfrm>
              <a:off x="8054261" y="3727763"/>
              <a:ext cx="316500" cy="2526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30"/>
            <p:cNvSpPr/>
            <p:nvPr/>
          </p:nvSpPr>
          <p:spPr>
            <a:xfrm>
              <a:off x="7991115" y="3866003"/>
              <a:ext cx="434400" cy="486900"/>
            </a:xfrm>
            <a:prstGeom prst="roundRect">
              <a:avLst>
                <a:gd name="adj" fmla="val 12273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dist="38100" dir="8100000" sx="107000" sy="107000" algn="tr" rotWithShape="0">
                <a:srgbClr val="000000">
                  <a:alpha val="498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30"/>
            <p:cNvSpPr/>
            <p:nvPr/>
          </p:nvSpPr>
          <p:spPr>
            <a:xfrm>
              <a:off x="7982425" y="3884047"/>
              <a:ext cx="451800" cy="499800"/>
            </a:xfrm>
            <a:prstGeom prst="roundRect">
              <a:avLst>
                <a:gd name="adj" fmla="val 10240"/>
              </a:avLst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30"/>
            <p:cNvSpPr/>
            <p:nvPr/>
          </p:nvSpPr>
          <p:spPr>
            <a:xfrm>
              <a:off x="8408132" y="4081081"/>
              <a:ext cx="51600" cy="51600"/>
            </a:xfrm>
            <a:prstGeom prst="flowChartDelay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30"/>
            <p:cNvSpPr/>
            <p:nvPr/>
          </p:nvSpPr>
          <p:spPr>
            <a:xfrm>
              <a:off x="7982421" y="3863888"/>
              <a:ext cx="451800" cy="513900"/>
            </a:xfrm>
            <a:prstGeom prst="roundRect">
              <a:avLst>
                <a:gd name="adj" fmla="val 10240"/>
              </a:avLst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79" name="Google Shape;379;p30" descr="offset_comp_342327_edited.jpg"/>
          <p:cNvPicPr preferRelativeResize="0"/>
          <p:nvPr/>
        </p:nvPicPr>
        <p:blipFill rotWithShape="1">
          <a:blip r:embed="rId3">
            <a:alphaModFix/>
          </a:blip>
          <a:srcRect l="49668" t="55915" r="37351" b="27092"/>
          <a:stretch/>
        </p:blipFill>
        <p:spPr>
          <a:xfrm>
            <a:off x="8127235" y="3586562"/>
            <a:ext cx="379200" cy="429900"/>
          </a:xfrm>
          <a:prstGeom prst="roundRect">
            <a:avLst>
              <a:gd name="adj" fmla="val 7794"/>
            </a:avLst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80" name="Google Shape;380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15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Обзор</a:t>
            </a:r>
            <a:endParaRPr/>
          </a:p>
        </p:txBody>
      </p:sp>
      <p:sp>
        <p:nvSpPr>
          <p:cNvPr id="190" name="Google Shape;190;p17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Montserrat"/>
                <a:ea typeface="Montserrat"/>
                <a:cs typeface="Montserrat"/>
                <a:sym typeface="Montserrat"/>
              </a:rPr>
              <a:t>Мы учимся в школе уже 11 год, и за это время у нас в классе укрепилась система записывания заданий в таком виде: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1150" algn="l" rtl="0">
              <a:spcBef>
                <a:spcPts val="1200"/>
              </a:spcBef>
              <a:spcAft>
                <a:spcPts val="0"/>
              </a:spcAft>
              <a:buSzPts val="1300"/>
              <a:buFont typeface="Montserrat"/>
              <a:buAutoNum type="arabicParenR"/>
            </a:pPr>
            <a:r>
              <a:rPr lang="ru">
                <a:latin typeface="Montserrat"/>
                <a:ea typeface="Montserrat"/>
                <a:cs typeface="Montserrat"/>
                <a:sym typeface="Montserrat"/>
              </a:rPr>
              <a:t>Учитель дает задание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Font typeface="Montserrat"/>
              <a:buAutoNum type="arabicParenR"/>
            </a:pPr>
            <a:r>
              <a:rPr lang="ru">
                <a:latin typeface="Montserrat"/>
                <a:ea typeface="Montserrat"/>
                <a:cs typeface="Montserrat"/>
                <a:sym typeface="Montserrat"/>
              </a:rPr>
              <a:t>Его записывает пара человек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Font typeface="Montserrat"/>
              <a:buAutoNum type="arabicParenR"/>
            </a:pPr>
            <a:r>
              <a:rPr lang="ru">
                <a:latin typeface="Montserrat"/>
                <a:ea typeface="Montserrat"/>
                <a:cs typeface="Montserrat"/>
                <a:sym typeface="Montserrat"/>
              </a:rPr>
              <a:t>Кто-то спрашивает его в беседе класса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Font typeface="Montserrat"/>
              <a:buAutoNum type="arabicParenR"/>
            </a:pPr>
            <a:r>
              <a:rPr lang="ru">
                <a:latin typeface="Montserrat"/>
                <a:ea typeface="Montserrat"/>
                <a:cs typeface="Montserrat"/>
                <a:sym typeface="Montserrat"/>
              </a:rPr>
              <a:t>Кто-то его пишет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1" name="Google Shape;191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2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Анализ проблем</a:t>
            </a:r>
            <a:endParaRPr/>
          </a:p>
        </p:txBody>
      </p:sp>
      <p:sp>
        <p:nvSpPr>
          <p:cNvPr id="197" name="Google Shape;197;p18"/>
          <p:cNvSpPr txBox="1"/>
          <p:nvPr/>
        </p:nvSpPr>
        <p:spPr>
          <a:xfrm>
            <a:off x="1297500" y="17436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8" name="Google Shape;198;p18"/>
          <p:cNvSpPr txBox="1">
            <a:spLocks noGrp="1"/>
          </p:cNvSpPr>
          <p:nvPr>
            <p:ph type="body" idx="1"/>
          </p:nvPr>
        </p:nvSpPr>
        <p:spPr>
          <a:xfrm>
            <a:off x="2030400" y="1743675"/>
            <a:ext cx="5877300" cy="80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ru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Задания пишут по всем предметам подряд, с обсуждением, без сортировки, следовательно они постоянно теряются среди других сообщений.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9" name="Google Shape;199;p18"/>
          <p:cNvSpPr txBox="1"/>
          <p:nvPr/>
        </p:nvSpPr>
        <p:spPr>
          <a:xfrm>
            <a:off x="1297500" y="2658481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0" name="Google Shape;200;p18"/>
          <p:cNvSpPr txBox="1">
            <a:spLocks noGrp="1"/>
          </p:cNvSpPr>
          <p:nvPr>
            <p:ph type="body" idx="1"/>
          </p:nvPr>
        </p:nvSpPr>
        <p:spPr>
          <a:xfrm>
            <a:off x="2030400" y="2658513"/>
            <a:ext cx="5877300" cy="80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ru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Если ты спросил задание в беседе, напишут его тебе не мгновенно. У нас на это уходит от 5 минут до бесконечности.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1" name="Google Shape;201;p18"/>
          <p:cNvSpPr txBox="1"/>
          <p:nvPr/>
        </p:nvSpPr>
        <p:spPr>
          <a:xfrm>
            <a:off x="1297500" y="35733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3</a:t>
            </a:r>
            <a:endParaRPr sz="13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2" name="Google Shape;202;p18"/>
          <p:cNvSpPr txBox="1">
            <a:spLocks noGrp="1"/>
          </p:cNvSpPr>
          <p:nvPr>
            <p:ph type="body" idx="1"/>
          </p:nvPr>
        </p:nvSpPr>
        <p:spPr>
          <a:xfrm>
            <a:off x="2030400" y="3573363"/>
            <a:ext cx="5877300" cy="80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ru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Задания некоторых учителей через неделю могут быть истолкованы по-разному. Проще обсудить их с учителем сразу же.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3" name="Google Shape;203;p18"/>
          <p:cNvSpPr txBox="1">
            <a:spLocks noGrp="1"/>
          </p:cNvSpPr>
          <p:nvPr>
            <p:ph type="body" idx="1"/>
          </p:nvPr>
        </p:nvSpPr>
        <p:spPr>
          <a:xfrm>
            <a:off x="4842000" y="393750"/>
            <a:ext cx="3825000" cy="1090800"/>
          </a:xfrm>
          <a:prstGeom prst="rect">
            <a:avLst/>
          </a:prstGeom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 fontScale="92500"/>
          </a:bodyPr>
          <a:lstStyle/>
          <a:p>
            <a:pPr marL="457200" lvl="0" indent="-304958" algn="l" rtl="0">
              <a:spcBef>
                <a:spcPts val="0"/>
              </a:spcBef>
              <a:spcAft>
                <a:spcPts val="0"/>
              </a:spcAft>
              <a:buSzPct val="100000"/>
              <a:buFont typeface="Montserrat"/>
              <a:buAutoNum type="arabicParenR"/>
            </a:pPr>
            <a:r>
              <a:rPr lang="ru">
                <a:latin typeface="Montserrat"/>
                <a:ea typeface="Montserrat"/>
                <a:cs typeface="Montserrat"/>
                <a:sym typeface="Montserrat"/>
              </a:rPr>
              <a:t>Учитель дает задание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04958" algn="l" rtl="0">
              <a:spcBef>
                <a:spcPts val="0"/>
              </a:spcBef>
              <a:spcAft>
                <a:spcPts val="0"/>
              </a:spcAft>
              <a:buSzPct val="100000"/>
              <a:buFont typeface="Montserrat"/>
              <a:buAutoNum type="arabicParenR"/>
            </a:pPr>
            <a:r>
              <a:rPr lang="ru">
                <a:latin typeface="Montserrat"/>
                <a:ea typeface="Montserrat"/>
                <a:cs typeface="Montserrat"/>
                <a:sym typeface="Montserrat"/>
              </a:rPr>
              <a:t>Его записывает пара человек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04958" algn="l" rtl="0">
              <a:spcBef>
                <a:spcPts val="0"/>
              </a:spcBef>
              <a:spcAft>
                <a:spcPts val="0"/>
              </a:spcAft>
              <a:buSzPct val="100000"/>
              <a:buFont typeface="Montserrat"/>
              <a:buAutoNum type="arabicParenR"/>
            </a:pPr>
            <a:r>
              <a:rPr lang="ru">
                <a:latin typeface="Montserrat"/>
                <a:ea typeface="Montserrat"/>
                <a:cs typeface="Montserrat"/>
                <a:sym typeface="Montserrat"/>
              </a:rPr>
              <a:t>Кто-то спрашивает его в беседе класса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04958" algn="l" rtl="0">
              <a:spcBef>
                <a:spcPts val="0"/>
              </a:spcBef>
              <a:spcAft>
                <a:spcPts val="0"/>
              </a:spcAft>
              <a:buSzPct val="100000"/>
              <a:buFont typeface="Montserrat"/>
              <a:buAutoNum type="arabicParenR"/>
            </a:pPr>
            <a:r>
              <a:rPr lang="ru">
                <a:latin typeface="Montserrat"/>
                <a:ea typeface="Montserrat"/>
                <a:cs typeface="Montserrat"/>
                <a:sym typeface="Montserrat"/>
              </a:rPr>
              <a:t>Кто-то его пишет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4" name="Google Shape;204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3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54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Представляем: HomeWork Bot</a:t>
            </a:r>
            <a:endParaRPr/>
          </a:p>
        </p:txBody>
      </p:sp>
      <p:sp>
        <p:nvSpPr>
          <p:cNvPr id="210" name="Google Shape;210;p19"/>
          <p:cNvSpPr txBox="1">
            <a:spLocks noGrp="1"/>
          </p:cNvSpPr>
          <p:nvPr>
            <p:ph type="body" idx="2"/>
          </p:nvPr>
        </p:nvSpPr>
        <p:spPr>
          <a:xfrm>
            <a:off x="1297500" y="1238250"/>
            <a:ext cx="2527500" cy="320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ru" sz="1800">
                <a:latin typeface="Montserrat"/>
                <a:ea typeface="Montserrat"/>
                <a:cs typeface="Montserrat"/>
                <a:sym typeface="Montserrat"/>
              </a:rPr>
              <a:t>Бот, который дает возможность записывать и получать информацию о домашнем задании быстро и легко прямо в беседе класса в соцсети Вконтакте.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211" name="Google Shape;211;p19"/>
          <p:cNvGrpSpPr/>
          <p:nvPr/>
        </p:nvGrpSpPr>
        <p:grpSpPr>
          <a:xfrm>
            <a:off x="4165244" y="1062791"/>
            <a:ext cx="4609839" cy="3558213"/>
            <a:chOff x="3553042" y="1657806"/>
            <a:chExt cx="3461100" cy="2671532"/>
          </a:xfrm>
        </p:grpSpPr>
        <p:sp>
          <p:nvSpPr>
            <p:cNvPr id="212" name="Google Shape;212;p19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name="adj" fmla="val 25000"/>
              </a:avLst>
            </a:pr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19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name="adj" fmla="val 96745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19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name="adj" fmla="val 98558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19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19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name="adj" fmla="val 50000"/>
              </a:avLst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19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19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name="adj" fmla="val 1882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19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name="adj" fmla="val 1764"/>
              </a:avLst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20" name="Google Shape;220;p19" descr="QuickTip.jpg"/>
          <p:cNvPicPr preferRelativeResize="0"/>
          <p:nvPr/>
        </p:nvPicPr>
        <p:blipFill rotWithShape="1">
          <a:blip r:embed="rId3">
            <a:alphaModFix/>
          </a:blip>
          <a:srcRect t="7264" b="7264"/>
          <a:stretch/>
        </p:blipFill>
        <p:spPr>
          <a:xfrm>
            <a:off x="4235607" y="1138824"/>
            <a:ext cx="4468500" cy="2546100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19"/>
          <p:cNvSpPr/>
          <p:nvPr/>
        </p:nvSpPr>
        <p:spPr>
          <a:xfrm flipH="1">
            <a:off x="4235485" y="1140222"/>
            <a:ext cx="4468500" cy="25431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22" name="Google Shape;222;p19" descr="offset_comp_342327_edited.jpg"/>
          <p:cNvPicPr preferRelativeResize="0"/>
          <p:nvPr/>
        </p:nvPicPr>
        <p:blipFill rotWithShape="1">
          <a:blip r:embed="rId4">
            <a:alphaModFix/>
          </a:blip>
          <a:srcRect l="41330" t="42211" r="47980" b="36733"/>
          <a:stretch/>
        </p:blipFill>
        <p:spPr>
          <a:xfrm>
            <a:off x="7576630" y="3350236"/>
            <a:ext cx="759300" cy="1296600"/>
          </a:xfrm>
          <a:prstGeom prst="round2SameRect">
            <a:avLst>
              <a:gd name="adj1" fmla="val 4129"/>
              <a:gd name="adj2" fmla="val 0"/>
            </a:avLst>
          </a:prstGeom>
          <a:noFill/>
          <a:ln>
            <a:noFill/>
          </a:ln>
        </p:spPr>
      </p:pic>
      <p:sp>
        <p:nvSpPr>
          <p:cNvPr id="223" name="Google Shape;223;p19"/>
          <p:cNvSpPr/>
          <p:nvPr/>
        </p:nvSpPr>
        <p:spPr>
          <a:xfrm flipH="1">
            <a:off x="7576440" y="3381090"/>
            <a:ext cx="759300" cy="12657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24" name="Google Shape;224;p19"/>
          <p:cNvPicPr preferRelativeResize="0"/>
          <p:nvPr/>
        </p:nvPicPr>
        <p:blipFill rotWithShape="1">
          <a:blip r:embed="rId5">
            <a:alphaModFix/>
          </a:blip>
          <a:srcRect l="1531" r="1541" b="27504"/>
          <a:stretch/>
        </p:blipFill>
        <p:spPr>
          <a:xfrm>
            <a:off x="4235800" y="1138825"/>
            <a:ext cx="4468300" cy="25430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5" name="Google Shape;225;p19"/>
          <p:cNvGrpSpPr/>
          <p:nvPr/>
        </p:nvGrpSpPr>
        <p:grpSpPr>
          <a:xfrm>
            <a:off x="7577562" y="3350836"/>
            <a:ext cx="759583" cy="1512020"/>
            <a:chOff x="9543736" y="4486132"/>
            <a:chExt cx="570300" cy="1135235"/>
          </a:xfrm>
        </p:grpSpPr>
        <p:sp>
          <p:nvSpPr>
            <p:cNvPr id="226" name="Google Shape;226;p19"/>
            <p:cNvSpPr/>
            <p:nvPr/>
          </p:nvSpPr>
          <p:spPr>
            <a:xfrm>
              <a:off x="9543736" y="4487212"/>
              <a:ext cx="570300" cy="1132800"/>
            </a:xfrm>
            <a:prstGeom prst="roundRect">
              <a:avLst>
                <a:gd name="adj" fmla="val 5402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dist="38100" dir="8100000" sx="107000" sy="107000" algn="tr" rotWithShape="0">
                <a:srgbClr val="000000">
                  <a:alpha val="498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19"/>
            <p:cNvSpPr/>
            <p:nvPr/>
          </p:nvSpPr>
          <p:spPr>
            <a:xfrm rot="-5400000">
              <a:off x="9265568" y="4772968"/>
              <a:ext cx="1126800" cy="570000"/>
            </a:xfrm>
            <a:prstGeom prst="roundRect">
              <a:avLst>
                <a:gd name="adj" fmla="val 4551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19"/>
            <p:cNvSpPr/>
            <p:nvPr/>
          </p:nvSpPr>
          <p:spPr>
            <a:xfrm rot="-5400000">
              <a:off x="9265568" y="4764532"/>
              <a:ext cx="1126800" cy="570000"/>
            </a:xfrm>
            <a:prstGeom prst="roundRect">
              <a:avLst>
                <a:gd name="adj" fmla="val 4551"/>
              </a:avLst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19"/>
            <p:cNvSpPr/>
            <p:nvPr/>
          </p:nvSpPr>
          <p:spPr>
            <a:xfrm>
              <a:off x="9736876" y="5519757"/>
              <a:ext cx="186300" cy="303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30" name="Google Shape;230;p19"/>
          <p:cNvPicPr preferRelativeResize="0"/>
          <p:nvPr/>
        </p:nvPicPr>
        <p:blipFill rotWithShape="1">
          <a:blip r:embed="rId6">
            <a:alphaModFix/>
          </a:blip>
          <a:srcRect l="4294" t="4287" r="4531"/>
          <a:stretch/>
        </p:blipFill>
        <p:spPr>
          <a:xfrm>
            <a:off x="7577700" y="3350225"/>
            <a:ext cx="759300" cy="1296600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4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0"/>
          <p:cNvSpPr txBox="1">
            <a:spLocks noGrp="1"/>
          </p:cNvSpPr>
          <p:nvPr>
            <p:ph type="title"/>
          </p:nvPr>
        </p:nvSpPr>
        <p:spPr>
          <a:xfrm>
            <a:off x="2487000" y="355175"/>
            <a:ext cx="41700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Добавление расписания</a:t>
            </a:r>
            <a:endParaRPr/>
          </a:p>
        </p:txBody>
      </p:sp>
      <p:sp>
        <p:nvSpPr>
          <p:cNvPr id="237" name="Google Shape;237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5</a:t>
            </a:fld>
            <a:endParaRPr/>
          </a:p>
        </p:txBody>
      </p:sp>
      <p:pic>
        <p:nvPicPr>
          <p:cNvPr id="238" name="Google Shape;23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5216" y="1182625"/>
            <a:ext cx="6053575" cy="3382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1"/>
          <p:cNvSpPr txBox="1">
            <a:spLocks noGrp="1"/>
          </p:cNvSpPr>
          <p:nvPr>
            <p:ph type="title"/>
          </p:nvPr>
        </p:nvSpPr>
        <p:spPr>
          <a:xfrm>
            <a:off x="1831650" y="285800"/>
            <a:ext cx="54807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Добавление домашнего задания</a:t>
            </a:r>
            <a:endParaRPr/>
          </a:p>
        </p:txBody>
      </p:sp>
      <p:sp>
        <p:nvSpPr>
          <p:cNvPr id="244" name="Google Shape;244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6</a:t>
            </a:fld>
            <a:endParaRPr/>
          </a:p>
        </p:txBody>
      </p:sp>
      <p:pic>
        <p:nvPicPr>
          <p:cNvPr id="245" name="Google Shape;24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2300" y="994750"/>
            <a:ext cx="4679400" cy="3957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2"/>
          <p:cNvSpPr txBox="1">
            <a:spLocks noGrp="1"/>
          </p:cNvSpPr>
          <p:nvPr>
            <p:ph type="title"/>
          </p:nvPr>
        </p:nvSpPr>
        <p:spPr>
          <a:xfrm>
            <a:off x="896500" y="2252550"/>
            <a:ext cx="2519700" cy="63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Вывод ДЗ</a:t>
            </a:r>
            <a:endParaRPr/>
          </a:p>
        </p:txBody>
      </p:sp>
      <p:sp>
        <p:nvSpPr>
          <p:cNvPr id="251" name="Google Shape;251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7</a:t>
            </a:fld>
            <a:endParaRPr/>
          </a:p>
        </p:txBody>
      </p:sp>
      <p:pic>
        <p:nvPicPr>
          <p:cNvPr id="252" name="Google Shape;25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24538" y="259100"/>
            <a:ext cx="4639562" cy="46252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3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Целевая аудитория</a:t>
            </a:r>
            <a:endParaRPr/>
          </a:p>
        </p:txBody>
      </p:sp>
      <p:sp>
        <p:nvSpPr>
          <p:cNvPr id="258" name="Google Shape;258;p23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44331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Montserrat"/>
                <a:ea typeface="Montserrat"/>
                <a:cs typeface="Montserrat"/>
                <a:sym typeface="Montserrat"/>
              </a:rPr>
              <a:t>Наш бот рассчитан на эксплуатацию школьниками из СНГ (4-11 класс).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500">
                <a:latin typeface="Montserrat"/>
                <a:ea typeface="Montserrat"/>
                <a:cs typeface="Montserrat"/>
                <a:sym typeface="Montserrat"/>
              </a:rPr>
              <a:t>Практически все современные школьники имеют классную беседу в социальной сети ВКонтакте. Это и есть наша целевая аудитория.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ru" sz="1500">
                <a:latin typeface="Montserrat"/>
                <a:ea typeface="Montserrat"/>
                <a:cs typeface="Montserrat"/>
                <a:sym typeface="Montserrat"/>
              </a:rPr>
              <a:t>Стоит отметить, что данный слой населения не имеет всех прав и свобод, а также большая его часть не платежеспособна.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59" name="Google Shape;25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74725" y="1257725"/>
            <a:ext cx="2353899" cy="3530849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8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Открытое бета-тестирование</a:t>
            </a:r>
            <a:endParaRPr/>
          </a:p>
        </p:txBody>
      </p:sp>
      <p:sp>
        <p:nvSpPr>
          <p:cNvPr id="266" name="Google Shape;266;p24"/>
          <p:cNvSpPr txBox="1"/>
          <p:nvPr/>
        </p:nvSpPr>
        <p:spPr>
          <a:xfrm>
            <a:off x="973625" y="1603113"/>
            <a:ext cx="4075200" cy="23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Важно понимать, что уже на данный момент ботом полноценно пользуются четыре класса из разных школ. Это позволяет нам устранять разного рода недочеты и добавлять необходимые функции.</a:t>
            </a:r>
            <a:br>
              <a:rPr lang="ru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ru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/>
            </a:r>
            <a:br>
              <a:rPr lang="ru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ru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Во всех классных беседах бот хорошо прижился и стал эффективным инструментом в руках учащихся.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67" name="Google Shape;26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03552" y="1187575"/>
            <a:ext cx="3675475" cy="106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03550" y="2668138"/>
            <a:ext cx="3675475" cy="5026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03550" y="3587250"/>
            <a:ext cx="3675475" cy="574293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9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373</Words>
  <Application>Microsoft Office PowerPoint</Application>
  <PresentationFormat>Экран (16:9)</PresentationFormat>
  <Paragraphs>79</Paragraphs>
  <Slides>15</Slides>
  <Notes>15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19" baseType="lpstr">
      <vt:lpstr>Arial</vt:lpstr>
      <vt:lpstr>Montserrat</vt:lpstr>
      <vt:lpstr>Lato</vt:lpstr>
      <vt:lpstr>Focus</vt:lpstr>
      <vt:lpstr>HomeWork Bot </vt:lpstr>
      <vt:lpstr>Обзор</vt:lpstr>
      <vt:lpstr>Анализ проблем</vt:lpstr>
      <vt:lpstr>Представляем: HomeWork Bot</vt:lpstr>
      <vt:lpstr>Добавление расписания</vt:lpstr>
      <vt:lpstr>Добавление домашнего задания</vt:lpstr>
      <vt:lpstr>Вывод ДЗ</vt:lpstr>
      <vt:lpstr>Целевая аудитория</vt:lpstr>
      <vt:lpstr>Открытое бета-тестирование</vt:lpstr>
      <vt:lpstr>Анализ рынка</vt:lpstr>
      <vt:lpstr>Монетизация</vt:lpstr>
      <vt:lpstr>Стек технологий</vt:lpstr>
      <vt:lpstr>Наша команда</vt:lpstr>
      <vt:lpstr>Перспектива расширения проекта</vt:lpstr>
      <vt:lpstr>Спасибо за внимание!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HomeWork Bot</dc:title>
  <dc:creator>TyFoon</dc:creator>
  <cp:lastModifiedBy>TyFoon</cp:lastModifiedBy>
  <cp:revision>2</cp:revision>
  <dcterms:modified xsi:type="dcterms:W3CDTF">2022-02-10T15:54:41Z</dcterms:modified>
</cp:coreProperties>
</file>